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6" r:id="rId3"/>
    <p:sldId id="267" r:id="rId4"/>
    <p:sldId id="279" r:id="rId5"/>
    <p:sldId id="263" r:id="rId6"/>
    <p:sldId id="264" r:id="rId7"/>
    <p:sldId id="288" r:id="rId8"/>
    <p:sldId id="271" r:id="rId9"/>
    <p:sldId id="265" r:id="rId10"/>
    <p:sldId id="260" r:id="rId11"/>
    <p:sldId id="257" r:id="rId12"/>
    <p:sldId id="258" r:id="rId13"/>
    <p:sldId id="266" r:id="rId14"/>
    <p:sldId id="28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272" r:id="rId28"/>
    <p:sldId id="273" r:id="rId29"/>
    <p:sldId id="274" r:id="rId30"/>
    <p:sldId id="275" r:id="rId31"/>
    <p:sldId id="328" r:id="rId32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4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4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3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6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4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0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6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DB985-A165-41BF-BBC3-BE162EF3B184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87229-C671-4456-81AF-36186F67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FriendsofLawndale@gmail.co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FriendsOfLawndale@gmail.com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667FEFB-8513-49AE-8140-2C52EE0F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218" y="0"/>
            <a:ext cx="9670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2C836D7-867A-6A3E-DB1B-FE5A0817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35" y="426100"/>
            <a:ext cx="6243529" cy="60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EEF751-7C01-58ED-A594-E349C82EE90C}"/>
              </a:ext>
            </a:extLst>
          </p:cNvPr>
          <p:cNvSpPr txBox="1"/>
          <p:nvPr/>
        </p:nvSpPr>
        <p:spPr>
          <a:xfrm>
            <a:off x="2974045" y="290945"/>
            <a:ext cx="3685310" cy="1877437"/>
          </a:xfrm>
          <a:prstGeom prst="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Lawndale Museum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Rockledge, Florida</a:t>
            </a:r>
          </a:p>
        </p:txBody>
      </p:sp>
    </p:spTree>
    <p:extLst>
      <p:ext uri="{BB962C8B-B14F-4D97-AF65-F5344CB8AC3E}">
        <p14:creationId xmlns:p14="http://schemas.microsoft.com/office/powerpoint/2010/main" val="219558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cond Floor Class Room">
            <a:extLst>
              <a:ext uri="{FF2B5EF4-FFF2-40B4-BE49-F238E27FC236}">
                <a16:creationId xmlns:a16="http://schemas.microsoft.com/office/drawing/2014/main" id="{3A532CE5-4AF4-1CBA-36DF-EDDD107D2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4" y="36464"/>
            <a:ext cx="8562109" cy="54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DD47E-2081-B394-93E2-B3A475013994}"/>
              </a:ext>
            </a:extLst>
          </p:cNvPr>
          <p:cNvSpPr txBox="1"/>
          <p:nvPr/>
        </p:nvSpPr>
        <p:spPr>
          <a:xfrm>
            <a:off x="214745" y="5439554"/>
            <a:ext cx="8714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It is believed that the school room is one of the first schools that was in the county, providing education for not only the Williams children but also children from the neighborhood.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913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wndale Library">
            <a:extLst>
              <a:ext uri="{FF2B5EF4-FFF2-40B4-BE49-F238E27FC236}">
                <a16:creationId xmlns:a16="http://schemas.microsoft.com/office/drawing/2014/main" id="{1C81A670-391A-86AB-9373-513F8C30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374"/>
            <a:ext cx="5284762" cy="693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C87388-BAB9-1D19-101A-92814C8F7FFD}"/>
              </a:ext>
            </a:extLst>
          </p:cNvPr>
          <p:cNvSpPr txBox="1"/>
          <p:nvPr/>
        </p:nvSpPr>
        <p:spPr>
          <a:xfrm>
            <a:off x="5458691" y="845128"/>
            <a:ext cx="36853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80808"/>
                </a:solidFill>
                <a:latin typeface="IBM Plex Sans" panose="020B0503050203000203" pitchFamily="34" charset="0"/>
              </a:rPr>
              <a:t>O</a:t>
            </a:r>
            <a:r>
              <a:rPr lang="en-US" sz="2800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n the second floor is the office of H. S. Williams which includes the extensive family library.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80808"/>
              </a:solidFill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806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2256E-AA5C-67DB-85D6-FDF5A712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26627" cy="6968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93D55-DDCF-B179-4712-8EEDBC789B09}"/>
              </a:ext>
            </a:extLst>
          </p:cNvPr>
          <p:cNvSpPr txBox="1"/>
          <p:nvPr/>
        </p:nvSpPr>
        <p:spPr>
          <a:xfrm>
            <a:off x="5534892" y="-50769"/>
            <a:ext cx="30202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Volunteers and guides reflect the dress and decorum of the times of the 1800’s for the tours that occur on the first and third Saturdays of each month.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9FDF7-8ED5-5158-B664-8BE60959F9B2}"/>
              </a:ext>
            </a:extLst>
          </p:cNvPr>
          <p:cNvSpPr txBox="1"/>
          <p:nvPr/>
        </p:nvSpPr>
        <p:spPr>
          <a:xfrm>
            <a:off x="5555673" y="3429000"/>
            <a:ext cx="33250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Regular Hours</a:t>
            </a:r>
            <a:br>
              <a:rPr lang="en-US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</a:br>
            <a:r>
              <a:rPr lang="en-US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The 1st &amp; 3rd Saturday of Every Month from 10am – 3pm.</a:t>
            </a:r>
          </a:p>
          <a:p>
            <a:pPr algn="l"/>
            <a:r>
              <a:rPr lang="en-US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Other Hours</a:t>
            </a:r>
            <a:br>
              <a:rPr lang="en-US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</a:br>
            <a:r>
              <a:rPr lang="en-US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Requests for Tours Outside of the Regular Hours can be submitted via an email to: </a:t>
            </a:r>
            <a:r>
              <a:rPr lang="en-US" b="0" i="0" u="sng" dirty="0">
                <a:solidFill>
                  <a:srgbClr val="01A31C"/>
                </a:solidFill>
                <a:effectLst/>
                <a:latin typeface="IBM Plex Sans" panose="020B0503050203000203" pitchFamily="34" charset="0"/>
                <a:hlinkClick r:id="rId3"/>
              </a:rPr>
              <a:t>FriendsofLawndale@gmail.com</a:t>
            </a:r>
            <a:endParaRPr lang="en-US" b="0" i="0" dirty="0">
              <a:solidFill>
                <a:srgbClr val="080808"/>
              </a:solidFill>
              <a:effectLst/>
              <a:latin typeface="IBM Plex Sans" panose="020B0503050203000203" pitchFamily="34" charset="0"/>
            </a:endParaRPr>
          </a:p>
          <a:p>
            <a:pPr algn="l"/>
            <a:r>
              <a:rPr lang="en-US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Admission</a:t>
            </a:r>
            <a:r>
              <a:rPr lang="en-US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 </a:t>
            </a:r>
            <a:r>
              <a:rPr lang="en-US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– $10 Donation</a:t>
            </a:r>
            <a:endParaRPr lang="en-US" b="0" i="0" dirty="0">
              <a:solidFill>
                <a:srgbClr val="080808"/>
              </a:solidFill>
              <a:effectLst/>
              <a:latin typeface="IBM Plex Sans" panose="020B0503050203000203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A488BACC-6965-EF95-DAC6-388FA1CD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93" y="2987964"/>
            <a:ext cx="3221180" cy="387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8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C5C512FE-60F6-15B0-8DD9-52B78A435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3" r="2" b="8820"/>
          <a:stretch/>
        </p:blipFill>
        <p:spPr bwMode="auto">
          <a:xfrm>
            <a:off x="20" y="1"/>
            <a:ext cx="453768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 photo description available.">
            <a:extLst>
              <a:ext uri="{FF2B5EF4-FFF2-40B4-BE49-F238E27FC236}">
                <a16:creationId xmlns:a16="http://schemas.microsoft.com/office/drawing/2014/main" id="{8E319BAC-FEA1-B0A0-63FE-0FE6A2DE9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9" r="1" b="4784"/>
          <a:stretch/>
        </p:blipFill>
        <p:spPr bwMode="auto">
          <a:xfrm>
            <a:off x="4606291" y="1"/>
            <a:ext cx="4537709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o photo description available.">
            <a:extLst>
              <a:ext uri="{FF2B5EF4-FFF2-40B4-BE49-F238E27FC236}">
                <a16:creationId xmlns:a16="http://schemas.microsoft.com/office/drawing/2014/main" id="{E72DB805-24F2-6A56-1DC2-983FFEFAA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r="2" b="6319"/>
          <a:stretch/>
        </p:blipFill>
        <p:spPr bwMode="auto">
          <a:xfrm>
            <a:off x="20" y="3489159"/>
            <a:ext cx="453768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B598D-0C9A-C036-2CCE-8B0807AA9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16" r="17866" b="-1"/>
          <a:stretch/>
        </p:blipFill>
        <p:spPr>
          <a:xfrm>
            <a:off x="4606291" y="3489159"/>
            <a:ext cx="4537709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DB85F53D-7E70-3CA5-7713-8CD6DBAD1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663"/>
          <a:stretch/>
        </p:blipFill>
        <p:spPr bwMode="auto">
          <a:xfrm>
            <a:off x="2987802" y="1918638"/>
            <a:ext cx="3168396" cy="30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88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A658DA-522E-9546-6169-F70D217E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783167"/>
            <a:ext cx="3968749" cy="52916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8DD8D69-DE79-99A7-9378-209DAA4C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6" y="783167"/>
            <a:ext cx="3432174" cy="2576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2094C5-4E31-DB6E-27F5-C4C76F3F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26" y="3697941"/>
            <a:ext cx="3552825" cy="266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0896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ABEA67-631B-9B22-497D-18D4AABB91EB}"/>
              </a:ext>
            </a:extLst>
          </p:cNvPr>
          <p:cNvSpPr txBox="1"/>
          <p:nvPr/>
        </p:nvSpPr>
        <p:spPr>
          <a:xfrm>
            <a:off x="1162373" y="418454"/>
            <a:ext cx="685025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lgerian" panose="04020705040A02060702" pitchFamily="82" charset="0"/>
              </a:rPr>
              <a:t>Lawndale </a:t>
            </a:r>
          </a:p>
          <a:p>
            <a:pPr algn="ctr"/>
            <a:r>
              <a:rPr lang="en-US" sz="4400" dirty="0">
                <a:latin typeface="Algerian" panose="04020705040A02060702" pitchFamily="82" charset="0"/>
              </a:rPr>
              <a:t>contains some examples of types of horticultural practices from the last century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496BC-9705-92E6-A3EE-7D6440441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218" y="0"/>
            <a:ext cx="9670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4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A9BA45-CFDD-2DA6-4DCA-EE984A3A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2" y="2063043"/>
            <a:ext cx="3726212" cy="49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A8FE58-6E87-BA40-C720-91AD6620BA13}"/>
              </a:ext>
            </a:extLst>
          </p:cNvPr>
          <p:cNvSpPr txBox="1"/>
          <p:nvPr/>
        </p:nvSpPr>
        <p:spPr>
          <a:xfrm>
            <a:off x="-170481" y="294468"/>
            <a:ext cx="9314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Night Blooming Cereus– a wonderful night gift during most of June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1DCEE-909F-ECCA-4D0D-D79F5A7AE41A}"/>
              </a:ext>
            </a:extLst>
          </p:cNvPr>
          <p:cNvSpPr txBox="1"/>
          <p:nvPr/>
        </p:nvSpPr>
        <p:spPr>
          <a:xfrm>
            <a:off x="4572000" y="1617907"/>
            <a:ext cx="344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354CA42-4162-9851-165D-F18AD29D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00" y="1964006"/>
            <a:ext cx="40671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5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4298881-60E9-337F-E228-ED6C78BF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719138"/>
            <a:ext cx="72294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79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1E46B6B-DA81-406F-EB16-DB2E77D9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719138"/>
            <a:ext cx="72294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51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52C2235-1C87-AD67-F231-8F6B78B3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1" y="300683"/>
            <a:ext cx="40671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DDCE251-0196-3123-B528-447667FE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682"/>
            <a:ext cx="40671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B3F06-34FF-0787-B602-577D59CE7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122" y="5404292"/>
            <a:ext cx="7886700" cy="1286087"/>
          </a:xfrm>
          <a:noFill/>
        </p:spPr>
        <p:txBody>
          <a:bodyPr anchor="ctr">
            <a:normAutofit/>
          </a:bodyPr>
          <a:lstStyle/>
          <a:p>
            <a:br>
              <a:rPr lang="en-US" sz="1400" b="0" i="0" dirty="0">
                <a:solidFill>
                  <a:srgbClr val="080808"/>
                </a:solidFill>
                <a:effectLst/>
                <a:latin typeface="IBM Plex Sans" panose="020B0604020202020204" pitchFamily="34" charset="0"/>
              </a:rPr>
            </a:br>
            <a:endParaRPr lang="en-US" sz="4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C53AD-5670-A9F2-0A6B-5A6BEF5F9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0" y="4862945"/>
            <a:ext cx="290945" cy="676457"/>
          </a:xfrm>
          <a:noFill/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Lawndale Front Porch Invites The Guests">
            <a:extLst>
              <a:ext uri="{FF2B5EF4-FFF2-40B4-BE49-F238E27FC236}">
                <a16:creationId xmlns:a16="http://schemas.microsoft.com/office/drawing/2014/main" id="{39EC0D1A-265B-F0A8-8B85-02C91936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" b="-1"/>
          <a:stretch/>
        </p:blipFill>
        <p:spPr bwMode="auto">
          <a:xfrm>
            <a:off x="290945" y="1"/>
            <a:ext cx="8853054" cy="33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25607-A888-6457-90BF-D8F4B412C8D9}"/>
              </a:ext>
            </a:extLst>
          </p:cNvPr>
          <p:cNvSpPr txBox="1"/>
          <p:nvPr/>
        </p:nvSpPr>
        <p:spPr>
          <a:xfrm>
            <a:off x="43027" y="3343126"/>
            <a:ext cx="92080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property is listed on the National Register of Historic Places as part of the</a:t>
            </a:r>
          </a:p>
          <a:p>
            <a:r>
              <a:rPr lang="en-US" b="1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    Rockledge Drive Historic District</a:t>
            </a:r>
          </a:p>
          <a:p>
            <a:endParaRPr lang="en-US" sz="1800" b="1" i="0" dirty="0">
              <a:solidFill>
                <a:srgbClr val="080808"/>
              </a:solidFill>
              <a:effectLst/>
              <a:latin typeface="IBM Plex Sans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80808"/>
                </a:solidFill>
                <a:effectLst/>
                <a:latin typeface="IBM Plex Sans" panose="020B0604020202020204" pitchFamily="34" charset="0"/>
              </a:rPr>
              <a:t>Lawndale is a historic home in Rockledge, Florida, built by Hiram Smith Williams.</a:t>
            </a:r>
          </a:p>
          <a:p>
            <a:endParaRPr lang="en-US" sz="1800" b="1" i="0" dirty="0">
              <a:solidFill>
                <a:srgbClr val="080808"/>
              </a:solidFill>
              <a:effectLst/>
              <a:latin typeface="IBM Plex Sans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80808"/>
                </a:solidFill>
                <a:effectLst/>
                <a:latin typeface="IBM Plex Sans" panose="020B0604020202020204" pitchFamily="34" charset="0"/>
              </a:rPr>
              <a:t>Lawndale </a:t>
            </a:r>
            <a:r>
              <a:rPr lang="en-US" b="1" dirty="0">
                <a:solidFill>
                  <a:srgbClr val="080808"/>
                </a:solidFill>
                <a:latin typeface="IBM Plex Sans" panose="020B0604020202020204" pitchFamily="34" charset="0"/>
              </a:rPr>
              <a:t>was completed in 1874 and is of </a:t>
            </a:r>
            <a:r>
              <a:rPr lang="en-US" sz="1800" b="1" i="0" dirty="0">
                <a:solidFill>
                  <a:srgbClr val="080808"/>
                </a:solidFill>
                <a:effectLst/>
                <a:latin typeface="IBM Plex Sans" panose="020B0604020202020204" pitchFamily="34" charset="0"/>
              </a:rPr>
              <a:t>Queen Ann style architecture for both interior and exterior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i="0" dirty="0">
              <a:solidFill>
                <a:srgbClr val="080808"/>
              </a:solidFill>
              <a:effectLst/>
              <a:latin typeface="IBM Plex Sans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80808"/>
                </a:solidFill>
                <a:latin typeface="IBM Plex Sans" panose="020B0604020202020204" pitchFamily="34" charset="0"/>
              </a:rPr>
              <a:t>Brevard County purchased home in 1989 to become a 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80808"/>
              </a:solidFill>
              <a:latin typeface="IBM Plex Sans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80808"/>
                </a:solidFill>
                <a:latin typeface="IBM Plex Sans" panose="020B0604020202020204" pitchFamily="34" charset="0"/>
              </a:rPr>
              <a:t>Now 100% cared for through volunteers and the Preservation and Education Trust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099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7FC77F4-DB85-46DD-3956-B125B954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97" y="1283292"/>
            <a:ext cx="5625883" cy="5419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0CFF4F-00B4-45D4-EB62-39D2A996245A}"/>
              </a:ext>
            </a:extLst>
          </p:cNvPr>
          <p:cNvSpPr txBox="1"/>
          <p:nvPr/>
        </p:nvSpPr>
        <p:spPr>
          <a:xfrm>
            <a:off x="495946" y="521492"/>
            <a:ext cx="8353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Not that attractive until the blooms begin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9873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BC7C3E-22E9-B260-183E-77A72F8E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4" y="1332854"/>
            <a:ext cx="4806586" cy="36033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F3939-BF19-6256-E0FF-D97229BB48F5}"/>
              </a:ext>
            </a:extLst>
          </p:cNvPr>
          <p:cNvSpPr txBox="1"/>
          <p:nvPr/>
        </p:nvSpPr>
        <p:spPr>
          <a:xfrm>
            <a:off x="957262" y="433953"/>
            <a:ext cx="6962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Backyard areas of Lawndale </a:t>
            </a: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17AAEBB-5D8E-FB53-F3A2-F401E76B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20" y="2557220"/>
            <a:ext cx="2280737" cy="30392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16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F7F430A-196E-96D0-63ED-5801A296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719138"/>
            <a:ext cx="7229475" cy="5419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183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BA2FFEA-6201-D43F-18C2-D01EAA7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719138"/>
            <a:ext cx="72294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3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BA94127-72B2-39CB-8E92-C4CD7CE2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04" y="3301139"/>
            <a:ext cx="4446846" cy="33336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3DE3BD0-1DCE-57D0-0A19-FD1F41C7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" y="719137"/>
            <a:ext cx="4067175" cy="5419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B3E2999-33F1-F464-5CBE-E57A0200F22C}"/>
              </a:ext>
            </a:extLst>
          </p:cNvPr>
          <p:cNvSpPr/>
          <p:nvPr/>
        </p:nvSpPr>
        <p:spPr>
          <a:xfrm>
            <a:off x="1472339" y="309966"/>
            <a:ext cx="480447" cy="1410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9358A5B-CD43-B8FD-9DF6-B7F2B12415C9}"/>
              </a:ext>
            </a:extLst>
          </p:cNvPr>
          <p:cNvSpPr/>
          <p:nvPr/>
        </p:nvSpPr>
        <p:spPr>
          <a:xfrm>
            <a:off x="5221798" y="2595966"/>
            <a:ext cx="480447" cy="1410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28E29-1FBB-11E4-EBFD-04DCA788E431}"/>
              </a:ext>
            </a:extLst>
          </p:cNvPr>
          <p:cNvSpPr txBox="1"/>
          <p:nvPr/>
        </p:nvSpPr>
        <p:spPr>
          <a:xfrm>
            <a:off x="5005953" y="719137"/>
            <a:ext cx="3208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Some plants endure!!</a:t>
            </a:r>
          </a:p>
        </p:txBody>
      </p:sp>
    </p:spTree>
    <p:extLst>
      <p:ext uri="{BB962C8B-B14F-4D97-AF65-F5344CB8AC3E}">
        <p14:creationId xmlns:p14="http://schemas.microsoft.com/office/powerpoint/2010/main" val="605899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45F402D-6792-8661-6DBD-71FA81CC2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r="2837" b="14184"/>
          <a:stretch/>
        </p:blipFill>
        <p:spPr bwMode="auto">
          <a:xfrm>
            <a:off x="185980" y="1681484"/>
            <a:ext cx="8710046" cy="48139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55D192-3F95-387F-3EE2-2603B402FCEF}"/>
              </a:ext>
            </a:extLst>
          </p:cNvPr>
          <p:cNvSpPr txBox="1"/>
          <p:nvPr/>
        </p:nvSpPr>
        <p:spPr>
          <a:xfrm>
            <a:off x="387457" y="511444"/>
            <a:ext cx="85085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/>
              <a:t>THE RIVER FRONT OF LAWNDALE </a:t>
            </a:r>
          </a:p>
          <a:p>
            <a:r>
              <a:rPr lang="en-US" dirty="0"/>
              <a:t>The rails on the wharf allowed a “tram” or wagon to move easily with its heavy load.</a:t>
            </a:r>
          </a:p>
        </p:txBody>
      </p:sp>
    </p:spTree>
    <p:extLst>
      <p:ext uri="{BB962C8B-B14F-4D97-AF65-F5344CB8AC3E}">
        <p14:creationId xmlns:p14="http://schemas.microsoft.com/office/powerpoint/2010/main" val="2174791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939D1C9-D75E-E4C8-CFAF-96BF03813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9" b="4889"/>
          <a:stretch/>
        </p:blipFill>
        <p:spPr bwMode="auto">
          <a:xfrm>
            <a:off x="957263" y="1292576"/>
            <a:ext cx="7194846" cy="5154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EF7BB-7035-5C0D-3428-DD96B14D989D}"/>
              </a:ext>
            </a:extLst>
          </p:cNvPr>
          <p:cNvSpPr txBox="1"/>
          <p:nvPr/>
        </p:nvSpPr>
        <p:spPr>
          <a:xfrm>
            <a:off x="573437" y="139485"/>
            <a:ext cx="773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Today’s Indian Riverfront View….</a:t>
            </a:r>
          </a:p>
        </p:txBody>
      </p:sp>
    </p:spTree>
    <p:extLst>
      <p:ext uri="{BB962C8B-B14F-4D97-AF65-F5344CB8AC3E}">
        <p14:creationId xmlns:p14="http://schemas.microsoft.com/office/powerpoint/2010/main" val="3349411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!!plus graphic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7267" y="1337969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41AD-E565-C296-CE36-47714D94A6FD}"/>
              </a:ext>
            </a:extLst>
          </p:cNvPr>
          <p:cNvSpPr txBox="1"/>
          <p:nvPr/>
        </p:nvSpPr>
        <p:spPr>
          <a:xfrm>
            <a:off x="96982" y="208871"/>
            <a:ext cx="9476509" cy="65382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</a:rPr>
              <a:t>Lawndale</a:t>
            </a: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consists of more than an acre of  property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>
                  <a:alpha val="80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</a:rPr>
              <a:t>N</a:t>
            </a: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early 4,000 square feet of living space, a carriage house and a wonderful waterfront view that will take you back to a peaceful time in the late 1800’s.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1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The tour includes the first and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second floor of the home and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requires the guests to use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stairways. For those who aren’t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able or choose not to use the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stairway, a series of storyboards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can be used to virtually share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information regarding the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Lawndale history.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A5844E3-0BB7-06A8-689C-F19D2BA33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24735" b="-1"/>
          <a:stretch/>
        </p:blipFill>
        <p:spPr bwMode="auto">
          <a:xfrm>
            <a:off x="5506352" y="2082408"/>
            <a:ext cx="3501829" cy="4442030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dot graphic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6352" y="1567264"/>
            <a:ext cx="68353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5612" y="2082408"/>
            <a:ext cx="95785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51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213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C40812-56E3-EF9F-FB5D-614E6209444A}"/>
              </a:ext>
            </a:extLst>
          </p:cNvPr>
          <p:cNvSpPr txBox="1"/>
          <p:nvPr/>
        </p:nvSpPr>
        <p:spPr>
          <a:xfrm>
            <a:off x="207818" y="457200"/>
            <a:ext cx="8534400" cy="573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The museum is open for tours on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Saturday from 10am until 3pm.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The location is 1219 Rockledge Drive,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  Rockledge FL 32955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Admission – $10 donation per person.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No reservation required.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We are also available for private or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  group tours, please contact us at 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u="sng" dirty="0">
                <a:solidFill>
                  <a:schemeClr val="tx1">
                    <a:alpha val="80000"/>
                  </a:schemeClr>
                </a:solidFill>
                <a:effectLst/>
                <a:hlinkClick r:id="rId2"/>
              </a:rPr>
              <a:t>FriendsOfLawndale@gmail.com</a:t>
            </a:r>
            <a:endParaRPr lang="en-US" sz="3200" b="1" i="0" u="sng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solidFill>
                  <a:schemeClr val="tx1">
                    <a:alpha val="80000"/>
                  </a:schemeClr>
                </a:solidFill>
                <a:effectLst/>
              </a:rPr>
              <a:t>   or (321) 632-5650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543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18FD3-1989-0C66-72D3-89F5650C3DB9}"/>
              </a:ext>
            </a:extLst>
          </p:cNvPr>
          <p:cNvSpPr txBox="1"/>
          <p:nvPr/>
        </p:nvSpPr>
        <p:spPr>
          <a:xfrm>
            <a:off x="379350" y="138026"/>
            <a:ext cx="853110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are looking for new memberships to keep Lawndale sustainable and successful.   Please consider one of the following options: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84803635-6E7A-8126-65B9-FBA6B72AB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50" y="1012953"/>
            <a:ext cx="8531102" cy="48320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BM Plex Sans" panose="020B0503050203000203" pitchFamily="34" charset="0"/>
              </a:rPr>
              <a:t>Annual Membership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A membership with Lawndale supports the ongoing efforts to preserve this historic landmark and provides you with a connection to the success of the museum.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80808"/>
              </a:solidFill>
              <a:effectLst/>
              <a:latin typeface="IBM Plex Sans" panose="020B050305020300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All memberships include 12 months of unlimited access to the scheduled museum tours, Museum updates via our electronic newsletter, “The Lawndale News”, as well as a personal invitation to our annual members celebration.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F54DE-4C6D-81EA-BD0D-76F6F56540E9}"/>
              </a:ext>
            </a:extLst>
          </p:cNvPr>
          <p:cNvSpPr txBox="1"/>
          <p:nvPr/>
        </p:nvSpPr>
        <p:spPr>
          <a:xfrm>
            <a:off x="45192" y="617912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F6F6F"/>
                </a:solidFill>
                <a:effectLst/>
                <a:latin typeface="Montserrat" panose="020B0604020202020204" pitchFamily="2" charset="0"/>
              </a:rPr>
              <a:t>Lawndale is a 501(C)3 Not For Profit Organization - State of Florida # CH67785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2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256AB-477B-5B8F-C8D9-D9C090B8AA6D}"/>
              </a:ext>
            </a:extLst>
          </p:cNvPr>
          <p:cNvSpPr txBox="1"/>
          <p:nvPr/>
        </p:nvSpPr>
        <p:spPr>
          <a:xfrm>
            <a:off x="0" y="215589"/>
            <a:ext cx="587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Lawndale began with…H.S. Williams.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8459F21-1106-98E1-785F-71448BF9E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92" y="215589"/>
            <a:ext cx="2438958" cy="30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98DB7-D6E6-368D-C1F4-81F908CDFB11}"/>
              </a:ext>
            </a:extLst>
          </p:cNvPr>
          <p:cNvSpPr txBox="1"/>
          <p:nvPr/>
        </p:nvSpPr>
        <p:spPr>
          <a:xfrm>
            <a:off x="4448344" y="3134436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highlight>
                  <a:srgbClr val="000000"/>
                </a:highlight>
              </a:rPr>
              <a:t>Hiram Smith ( H.S.) Williams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16EAE7-70FE-3683-CE00-C88628EC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4628"/>
            <a:ext cx="3697432" cy="25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27F377E-8395-952F-D28F-4BF05F93A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385" r="1356"/>
          <a:stretch/>
        </p:blipFill>
        <p:spPr bwMode="auto">
          <a:xfrm>
            <a:off x="7142728" y="81429"/>
            <a:ext cx="1801091" cy="17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0FD92E-D1C0-1FFA-AA08-A47D4291102C}"/>
              </a:ext>
            </a:extLst>
          </p:cNvPr>
          <p:cNvSpPr txBox="1"/>
          <p:nvPr/>
        </p:nvSpPr>
        <p:spPr>
          <a:xfrm>
            <a:off x="323986" y="557703"/>
            <a:ext cx="412435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Carriage builder  by trade, carpenter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Lived in MANY parts of our country until settling in Rockledge in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1874 </a:t>
            </a:r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Started a citrus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Became a major contributor to our county through his responsible actions</a:t>
            </a:r>
            <a:r>
              <a:rPr lang="en-US" b="1" i="1" dirty="0"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First postmaster and state senator, county treasurer, school trustee and established our first schoolroom in his house. </a:t>
            </a:r>
            <a:r>
              <a:rPr lang="en-US" dirty="0">
                <a:solidFill>
                  <a:srgbClr val="22222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en-US" b="0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rought telephone service to the county in the early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1900’s.</a:t>
            </a:r>
            <a:endParaRPr lang="en-US" sz="24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09DCA-F313-2DC5-60DE-7C715B42E817}"/>
              </a:ext>
            </a:extLst>
          </p:cNvPr>
          <p:cNvSpPr txBox="1"/>
          <p:nvPr/>
        </p:nvSpPr>
        <p:spPr>
          <a:xfrm>
            <a:off x="5159952" y="6273079"/>
            <a:ext cx="25215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Williams Family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57335899-041D-CDFB-61DB-01FB3694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00" y="1898349"/>
            <a:ext cx="2130700" cy="11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09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F112D7-AA80-68FB-A2A5-29D2781675EF}"/>
              </a:ext>
            </a:extLst>
          </p:cNvPr>
          <p:cNvSpPr txBox="1"/>
          <p:nvPr/>
        </p:nvSpPr>
        <p:spPr>
          <a:xfrm>
            <a:off x="526473" y="156105"/>
            <a:ext cx="8368145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111111"/>
                </a:solidFill>
                <a:effectLst/>
                <a:latin typeface="IBM Plex Sans" panose="020B0503050203000203" pitchFamily="34" charset="0"/>
              </a:rPr>
              <a:t>The following levels of Memberships are available.</a:t>
            </a:r>
          </a:p>
          <a:p>
            <a:pPr algn="l"/>
            <a:r>
              <a:rPr lang="en-US" sz="2400" b="1" i="0" u="sng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Individual $30</a:t>
            </a:r>
            <a:r>
              <a:rPr lang="en-US" sz="2400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 – </a:t>
            </a: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Membership benefits for one person</a:t>
            </a:r>
          </a:p>
          <a:p>
            <a:pPr algn="l"/>
            <a:r>
              <a:rPr lang="en-US" sz="2400" b="1" i="0" u="sng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Couple $50</a:t>
            </a:r>
            <a:r>
              <a:rPr lang="en-US" sz="2400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 – </a:t>
            </a: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Membership benefits for two persons</a:t>
            </a:r>
          </a:p>
          <a:p>
            <a:pPr algn="l"/>
            <a:r>
              <a:rPr lang="en-US" sz="2400" b="1" i="0" u="sng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Family $100</a:t>
            </a:r>
            <a:r>
              <a:rPr lang="en-US" sz="2400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 – </a:t>
            </a: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Membership benefits family members</a:t>
            </a:r>
          </a:p>
          <a:p>
            <a:pPr algn="l"/>
            <a:r>
              <a:rPr lang="en-US" sz="2400" b="1" i="0" u="sng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Patron $150</a:t>
            </a:r>
            <a:endParaRPr lang="en-US" sz="2400" b="0" i="0" dirty="0">
              <a:solidFill>
                <a:srgbClr val="080808"/>
              </a:solidFill>
              <a:effectLst/>
              <a:latin typeface="IBM Plex Sans" panose="020B050305020300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Membership benefits for 4 adults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Recognition on our “Donors of Lawndale List”</a:t>
            </a:r>
          </a:p>
          <a:p>
            <a:pPr algn="l"/>
            <a:r>
              <a:rPr lang="en-US" sz="2400" b="1" i="0" u="sng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Friend $250</a:t>
            </a:r>
            <a:endParaRPr lang="en-US" sz="2400" b="0" i="0" dirty="0">
              <a:solidFill>
                <a:srgbClr val="080808"/>
              </a:solidFill>
              <a:effectLst/>
              <a:latin typeface="IBM Plex Sans" panose="020B050305020300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Membership benefits for 6 adults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Recognition on our “Donors of Lawndale List”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One private guided tour for up to 8 guests, please allow 2 weeks for scheduling</a:t>
            </a:r>
          </a:p>
          <a:p>
            <a:pPr algn="l"/>
            <a:r>
              <a:rPr lang="en-US" sz="2400" b="1" i="0" u="sng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Fellow $500</a:t>
            </a:r>
            <a:endParaRPr lang="en-US" sz="2400" b="0" i="0" dirty="0">
              <a:solidFill>
                <a:srgbClr val="080808"/>
              </a:solidFill>
              <a:effectLst/>
              <a:latin typeface="IBM Plex Sans" panose="020B050305020300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Membership benefits for 8 adults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Recognition on our “Donors of Lawndale List”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One private guided tour for up to 8 guests, please allow 2 weeks for scheduling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Invitation to one special exhibition VIP opening celebration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25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 Free Vintage Border Templates Images - Vintage Frameborder, Vintage ...">
            <a:extLst>
              <a:ext uri="{FF2B5EF4-FFF2-40B4-BE49-F238E27FC236}">
                <a16:creationId xmlns:a16="http://schemas.microsoft.com/office/drawing/2014/main" id="{5DF089D4-833A-53D6-97E0-6F41E474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E1D8C-56EE-3B61-18F7-F3F22BCB56A4}"/>
              </a:ext>
            </a:extLst>
          </p:cNvPr>
          <p:cNvSpPr txBox="1"/>
          <p:nvPr/>
        </p:nvSpPr>
        <p:spPr>
          <a:xfrm>
            <a:off x="2507672" y="1468582"/>
            <a:ext cx="41286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askerville Old Face" panose="02020602080505020303" pitchFamily="18" charset="0"/>
              </a:rPr>
              <a:t>You are welcomed to Lawndale Museum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972B8-F88D-F58C-1601-13AAF7DBB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79" b="24335"/>
          <a:stretch/>
        </p:blipFill>
        <p:spPr bwMode="auto">
          <a:xfrm>
            <a:off x="1776833" y="1609196"/>
            <a:ext cx="5915798" cy="3293773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9E5BF-F05A-6C09-F577-D7D630A94836}"/>
              </a:ext>
            </a:extLst>
          </p:cNvPr>
          <p:cNvSpPr txBox="1"/>
          <p:nvPr/>
        </p:nvSpPr>
        <p:spPr>
          <a:xfrm>
            <a:off x="3130657" y="1099250"/>
            <a:ext cx="320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Welcome to Lawndale</a:t>
            </a:r>
          </a:p>
        </p:txBody>
      </p:sp>
    </p:spTree>
    <p:extLst>
      <p:ext uri="{BB962C8B-B14F-4D97-AF65-F5344CB8AC3E}">
        <p14:creationId xmlns:p14="http://schemas.microsoft.com/office/powerpoint/2010/main" val="162802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1DF3443-271E-868F-EADF-60CA16D3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78"/>
            <a:ext cx="8645236" cy="69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DD192F-1CF7-2902-CB55-2B895BB0E8D8}"/>
              </a:ext>
            </a:extLst>
          </p:cNvPr>
          <p:cNvSpPr txBox="1"/>
          <p:nvPr/>
        </p:nvSpPr>
        <p:spPr>
          <a:xfrm>
            <a:off x="1376795" y="1673709"/>
            <a:ext cx="589164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Some of the views of the 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Lawndale Museum </a:t>
            </a:r>
            <a:endParaRPr lang="en-US" sz="5400" b="1" dirty="0"/>
          </a:p>
          <a:p>
            <a:pPr algn="ctr"/>
            <a:endParaRPr lang="en-US" sz="4000" b="1" dirty="0"/>
          </a:p>
          <a:p>
            <a:pPr algn="ctr"/>
            <a:r>
              <a:rPr lang="en-US" sz="1800" b="1" i="1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en-US" sz="3200" b="1" i="1" dirty="0">
                <a:solidFill>
                  <a:srgbClr val="080808"/>
                </a:solidFill>
                <a:latin typeface="IBM Plex Sans" panose="020B0503050203000203" pitchFamily="34" charset="0"/>
              </a:rPr>
              <a:t>A</a:t>
            </a:r>
            <a:r>
              <a:rPr lang="en-US" sz="3200" b="1" i="1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 living history museum,  to present what life was like in the late-nineteenth century in Rockledge</a:t>
            </a:r>
            <a:r>
              <a:rPr lang="en-US" sz="1800" b="1" i="0" dirty="0">
                <a:solidFill>
                  <a:srgbClr val="080808"/>
                </a:solidFill>
                <a:effectLst/>
                <a:latin typeface="IBM Plex Sans" panose="020B050305020300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512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1F456-A3E3-282E-8AB0-2F38A567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3" r="7329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7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7DFF5-3016-4C21-13A2-0D80AD27E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3" r="1875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5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7755217-6ED4-6EA1-70E9-E2ED821E7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" r="19559" b="21762"/>
          <a:stretch/>
        </p:blipFill>
        <p:spPr bwMode="auto">
          <a:xfrm>
            <a:off x="867905" y="2045776"/>
            <a:ext cx="7516677" cy="42783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93C7C-EF06-1750-76DB-FE0E8D958AD4}"/>
              </a:ext>
            </a:extLst>
          </p:cNvPr>
          <p:cNvSpPr txBox="1"/>
          <p:nvPr/>
        </p:nvSpPr>
        <p:spPr>
          <a:xfrm>
            <a:off x="1224366" y="495946"/>
            <a:ext cx="6617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Former Fountain in front yard- during a tough freeze- 1894</a:t>
            </a:r>
          </a:p>
        </p:txBody>
      </p:sp>
    </p:spTree>
    <p:extLst>
      <p:ext uri="{BB962C8B-B14F-4D97-AF65-F5344CB8AC3E}">
        <p14:creationId xmlns:p14="http://schemas.microsoft.com/office/powerpoint/2010/main" val="318465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742788A-39B0-10AA-AC77-6D15256CB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8301"/>
          <a:stretch/>
        </p:blipFill>
        <p:spPr bwMode="auto">
          <a:xfrm>
            <a:off x="0" y="-96982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9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089BC-F8E1-D7E6-3346-3C0D9BD3E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2" r="5647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0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20287</TotalTime>
  <Words>803</Words>
  <Application>Microsoft Macintosh PowerPoint</Application>
  <PresentationFormat>On-screen Show (4:3)</PresentationFormat>
  <Paragraphs>92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Aharoni</vt:lpstr>
      <vt:lpstr>Algerian</vt:lpstr>
      <vt:lpstr>Arial</vt:lpstr>
      <vt:lpstr>Baskerville Old Face</vt:lpstr>
      <vt:lpstr>Calibri</vt:lpstr>
      <vt:lpstr>Calibri Light</vt:lpstr>
      <vt:lpstr>IBM Plex Sans</vt:lpstr>
      <vt:lpstr>Montserrat</vt:lpstr>
      <vt:lpstr>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Microtron Technologies Inc</dc:creator>
  <cp:lastModifiedBy>Rick Tubridy</cp:lastModifiedBy>
  <cp:revision>7</cp:revision>
  <cp:lastPrinted>2023-05-01T13:54:20Z</cp:lastPrinted>
  <dcterms:created xsi:type="dcterms:W3CDTF">2023-04-26T21:18:33Z</dcterms:created>
  <dcterms:modified xsi:type="dcterms:W3CDTF">2024-06-11T01:41:49Z</dcterms:modified>
</cp:coreProperties>
</file>